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zabirova_e\Desktop\&#1069;&#1083;&#1100;&#1084;&#1080;&#1088;&#1072;%20&#1053;&#1057;&#1047;\&#1053;&#1057;&#1047;%202010-2019\&#1053;&#1057;&#1047;%20&#1076;&#1083;&#1103;%20&#1089;&#1072;&#1081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birova_e\Desktop\&#1069;&#1083;&#1100;&#1084;&#1080;&#1088;&#1072;%20&#1053;&#1057;&#1047;\&#1053;&#1057;&#1047;%202010-2019\&#1053;&#1057;&#1047;%20&#1076;&#1083;&#1103;%20&#1089;&#1072;&#1081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birova_e\Desktop\&#1069;&#1083;&#1100;&#1084;&#1080;&#1088;&#1072;%20&#1053;&#1057;&#1047;\&#1053;&#1057;&#1047;%202010-2019\&#1053;&#1057;&#1047;%20&#1076;&#1083;&#1103;%20&#1089;&#1072;&#1081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birova_e\Desktop\&#1069;&#1083;&#1100;&#1084;&#1080;&#1088;&#1072;%20&#1053;&#1057;&#1047;\&#1053;&#1057;&#1047;%202010-2019\&#1053;&#1057;&#1047;%20&#1076;&#1083;&#1103;%20&#1089;&#1072;&#1081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1.7322832497633785E-2"/>
          <c:y val="3.1578949747877033E-2"/>
          <c:w val="0.96535433500473244"/>
          <c:h val="0.80823959674788803"/>
        </c:manualLayout>
      </c:layout>
      <c:barChart>
        <c:barDir val="col"/>
        <c:grouping val="clustered"/>
        <c:ser>
          <c:idx val="0"/>
          <c:order val="0"/>
          <c:tx>
            <c:strRef>
              <c:f>Лист8!$A$5</c:f>
              <c:strCache>
                <c:ptCount val="1"/>
                <c:pt idx="0">
                  <c:v>ВВП (млдр.тенге)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Лист8!$B$4:$K$4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Лист8!$B$5:$K$5</c:f>
              <c:numCache>
                <c:formatCode>#,##0</c:formatCode>
                <c:ptCount val="10"/>
                <c:pt idx="0">
                  <c:v>21815.517</c:v>
                </c:pt>
                <c:pt idx="1">
                  <c:v>28243.052699999997</c:v>
                </c:pt>
                <c:pt idx="2">
                  <c:v>31015.186599999997</c:v>
                </c:pt>
                <c:pt idx="3">
                  <c:v>35999.025099999999</c:v>
                </c:pt>
                <c:pt idx="4">
                  <c:v>39675.832900000009</c:v>
                </c:pt>
                <c:pt idx="5">
                  <c:v>40884.133599999994</c:v>
                </c:pt>
                <c:pt idx="6">
                  <c:v>46971.15</c:v>
                </c:pt>
                <c:pt idx="7">
                  <c:v>54378.857800000013</c:v>
                </c:pt>
                <c:pt idx="8">
                  <c:v>61819.536400000005</c:v>
                </c:pt>
                <c:pt idx="9">
                  <c:v>69532.626500000013</c:v>
                </c:pt>
              </c:numCache>
            </c:numRef>
          </c:val>
        </c:ser>
        <c:ser>
          <c:idx val="1"/>
          <c:order val="1"/>
          <c:tx>
            <c:strRef>
              <c:f>Лист8!$A$6</c:f>
              <c:strCache>
                <c:ptCount val="1"/>
                <c:pt idx="0">
                  <c:v>Общие расходы на здравоохранение (млрд.тенге)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Лист8!$B$4:$K$4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Лист8!$B$6:$K$6</c:f>
              <c:numCache>
                <c:formatCode>#,##0</c:formatCode>
                <c:ptCount val="10"/>
                <c:pt idx="0">
                  <c:v>875.51286643466096</c:v>
                </c:pt>
                <c:pt idx="1">
                  <c:v>955.94228275126898</c:v>
                </c:pt>
                <c:pt idx="2">
                  <c:v>1165.6348220160178</c:v>
                </c:pt>
                <c:pt idx="3">
                  <c:v>1281.4901899040103</c:v>
                </c:pt>
                <c:pt idx="4">
                  <c:v>1431.854014386367</c:v>
                </c:pt>
                <c:pt idx="5">
                  <c:v>1484.808986</c:v>
                </c:pt>
                <c:pt idx="6">
                  <c:v>1761.52079876588</c:v>
                </c:pt>
                <c:pt idx="7">
                  <c:v>1759.0350566874506</c:v>
                </c:pt>
                <c:pt idx="8">
                  <c:v>1885.3848190608098</c:v>
                </c:pt>
                <c:pt idx="9">
                  <c:v>2054.4188465089769</c:v>
                </c:pt>
              </c:numCache>
            </c:numRef>
          </c:val>
        </c:ser>
        <c:axId val="64899712"/>
        <c:axId val="64921984"/>
      </c:barChart>
      <c:catAx>
        <c:axId val="64899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4921984"/>
        <c:crosses val="autoZero"/>
        <c:auto val="1"/>
        <c:lblAlgn val="ctr"/>
        <c:lblOffset val="100"/>
      </c:catAx>
      <c:valAx>
        <c:axId val="64921984"/>
        <c:scaling>
          <c:orientation val="minMax"/>
        </c:scaling>
        <c:delete val="1"/>
        <c:axPos val="l"/>
        <c:numFmt formatCode="#,##0" sourceLinked="1"/>
        <c:tickLblPos val="nextTo"/>
        <c:crossAx val="648997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>
              <a:solidFill>
                <a:srgbClr val="002060"/>
              </a:solidFill>
              <a:latin typeface="Arial Narrow" pitchFamily="34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0"/>
          <c:y val="0"/>
          <c:w val="0.96740763552544395"/>
          <c:h val="0.82514469284084391"/>
        </c:manualLayout>
      </c:layout>
      <c:barChart>
        <c:barDir val="col"/>
        <c:grouping val="stacked"/>
        <c:ser>
          <c:idx val="0"/>
          <c:order val="0"/>
          <c:tx>
            <c:strRef>
              <c:f>общ!$A$2</c:f>
              <c:strCache>
                <c:ptCount val="1"/>
                <c:pt idx="0">
                  <c:v>Текущие расходы (млрд.тенге)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numRef>
              <c:f>общ!$B$1:$K$1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общ!$B$2:$K$2</c:f>
              <c:numCache>
                <c:formatCode>#,##0</c:formatCode>
                <c:ptCount val="10"/>
                <c:pt idx="0">
                  <c:v>597.91055766741306</c:v>
                </c:pt>
                <c:pt idx="1">
                  <c:v>758.84345772404799</c:v>
                </c:pt>
                <c:pt idx="2">
                  <c:v>948.95424516207788</c:v>
                </c:pt>
                <c:pt idx="3">
                  <c:v>1031.4020875640001</c:v>
                </c:pt>
                <c:pt idx="4">
                  <c:v>1074.7933897129999</c:v>
                </c:pt>
                <c:pt idx="5">
                  <c:v>1245.2285177548101</c:v>
                </c:pt>
                <c:pt idx="6">
                  <c:v>1613.3825936490935</c:v>
                </c:pt>
                <c:pt idx="7">
                  <c:v>1659.6070692542523</c:v>
                </c:pt>
                <c:pt idx="8">
                  <c:v>1765.7334087941176</c:v>
                </c:pt>
                <c:pt idx="9">
                  <c:v>1938.1922220811359</c:v>
                </c:pt>
              </c:numCache>
            </c:numRef>
          </c:val>
        </c:ser>
        <c:ser>
          <c:idx val="1"/>
          <c:order val="1"/>
          <c:tx>
            <c:strRef>
              <c:f>общ!$A$3</c:f>
              <c:strCache>
                <c:ptCount val="1"/>
                <c:pt idx="0">
                  <c:v>Капитальные затраты (млрд.тенге)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общ!$B$1:$K$1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общ!$B$3:$K$3</c:f>
              <c:numCache>
                <c:formatCode>#,##0</c:formatCode>
                <c:ptCount val="10"/>
                <c:pt idx="0">
                  <c:v>277.60230876724791</c:v>
                </c:pt>
                <c:pt idx="1">
                  <c:v>197.09882502722141</c:v>
                </c:pt>
                <c:pt idx="2">
                  <c:v>216.68057685394109</c:v>
                </c:pt>
                <c:pt idx="3">
                  <c:v>250.08810234001044</c:v>
                </c:pt>
                <c:pt idx="4">
                  <c:v>357.06062467336807</c:v>
                </c:pt>
                <c:pt idx="5">
                  <c:v>239.58046824519022</c:v>
                </c:pt>
                <c:pt idx="6">
                  <c:v>148.13820511678648</c:v>
                </c:pt>
                <c:pt idx="7">
                  <c:v>102.9477714332</c:v>
                </c:pt>
                <c:pt idx="8">
                  <c:v>119.65141026081002</c:v>
                </c:pt>
                <c:pt idx="9">
                  <c:v>116.22662442783999</c:v>
                </c:pt>
              </c:numCache>
            </c:numRef>
          </c:val>
        </c:ser>
        <c:overlap val="100"/>
        <c:axId val="66386560"/>
        <c:axId val="66302336"/>
      </c:barChart>
      <c:catAx>
        <c:axId val="663865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6302336"/>
        <c:crosses val="autoZero"/>
        <c:auto val="1"/>
        <c:lblAlgn val="ctr"/>
        <c:lblOffset val="100"/>
      </c:catAx>
      <c:valAx>
        <c:axId val="66302336"/>
        <c:scaling>
          <c:orientation val="minMax"/>
        </c:scaling>
        <c:delete val="1"/>
        <c:axPos val="l"/>
        <c:numFmt formatCode="#,##0" sourceLinked="1"/>
        <c:tickLblPos val="nextTo"/>
        <c:crossAx val="663865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>
              <a:solidFill>
                <a:srgbClr val="002060"/>
              </a:solidFill>
              <a:latin typeface="Arial Narrow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plotArea>
      <c:layout/>
      <c:barChart>
        <c:barDir val="col"/>
        <c:grouping val="stacked"/>
        <c:ser>
          <c:idx val="0"/>
          <c:order val="0"/>
          <c:tx>
            <c:strRef>
              <c:f>тек!$A$2</c:f>
              <c:strCache>
                <c:ptCount val="1"/>
                <c:pt idx="0">
                  <c:v>Гос. расходы (млрд.тенге)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тек!$B$1:$K$1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тек!$B$2:$K$2</c:f>
              <c:numCache>
                <c:formatCode>_-* #,##0_р_._-;\-* #,##0_р_._-;_-* "-"??_р_._-;_-@_-</c:formatCode>
                <c:ptCount val="10"/>
                <c:pt idx="0">
                  <c:v>410.71414429999999</c:v>
                </c:pt>
                <c:pt idx="1">
                  <c:v>532.41133669204794</c:v>
                </c:pt>
                <c:pt idx="2">
                  <c:v>645.79613875607845</c:v>
                </c:pt>
                <c:pt idx="3">
                  <c:v>669.6824575640004</c:v>
                </c:pt>
                <c:pt idx="4">
                  <c:v>742.53527539299967</c:v>
                </c:pt>
                <c:pt idx="5">
                  <c:v>788.43503735480999</c:v>
                </c:pt>
                <c:pt idx="6">
                  <c:v>967.76345759027004</c:v>
                </c:pt>
                <c:pt idx="7">
                  <c:v>1032.73215554837</c:v>
                </c:pt>
                <c:pt idx="8">
                  <c:v>1086.212802</c:v>
                </c:pt>
                <c:pt idx="9" formatCode="#,##0">
                  <c:v>1161</c:v>
                </c:pt>
              </c:numCache>
            </c:numRef>
          </c:val>
        </c:ser>
        <c:ser>
          <c:idx val="1"/>
          <c:order val="1"/>
          <c:tx>
            <c:strRef>
              <c:f>тек!$A$3</c:f>
              <c:strCache>
                <c:ptCount val="1"/>
                <c:pt idx="0">
                  <c:v>Частные расходы (млрд.тенге)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тек!$B$1:$K$1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тек!$B$3:$K$3</c:f>
              <c:numCache>
                <c:formatCode>_-* #,##0_р_._-;\-* #,##0_р_._-;_-* "-"??_р_._-;_-@_-</c:formatCode>
                <c:ptCount val="10"/>
                <c:pt idx="0">
                  <c:v>187.19641336741307</c:v>
                </c:pt>
                <c:pt idx="1">
                  <c:v>226.43212103200005</c:v>
                </c:pt>
                <c:pt idx="2">
                  <c:v>303.15810640599983</c:v>
                </c:pt>
                <c:pt idx="3">
                  <c:v>361.71963</c:v>
                </c:pt>
                <c:pt idx="4">
                  <c:v>332.25811431999983</c:v>
                </c:pt>
                <c:pt idx="5">
                  <c:v>456.79348039999996</c:v>
                </c:pt>
                <c:pt idx="6">
                  <c:v>645.61913605882364</c:v>
                </c:pt>
                <c:pt idx="7">
                  <c:v>626.87491370588259</c:v>
                </c:pt>
                <c:pt idx="8">
                  <c:v>679.52060679411738</c:v>
                </c:pt>
                <c:pt idx="9" formatCode="0">
                  <c:v>776.4734244</c:v>
                </c:pt>
              </c:numCache>
            </c:numRef>
          </c:val>
        </c:ser>
        <c:overlap val="100"/>
        <c:axId val="66406272"/>
        <c:axId val="66407808"/>
      </c:barChart>
      <c:catAx>
        <c:axId val="66406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6407808"/>
        <c:crosses val="autoZero"/>
        <c:auto val="1"/>
        <c:lblAlgn val="ctr"/>
        <c:lblOffset val="100"/>
      </c:catAx>
      <c:valAx>
        <c:axId val="66407808"/>
        <c:scaling>
          <c:orientation val="minMax"/>
        </c:scaling>
        <c:delete val="1"/>
        <c:axPos val="l"/>
        <c:numFmt formatCode="_-* #,##0_р_._-;\-* #,##0_р_._-;_-* &quot;-&quot;??_р_._-;_-@_-" sourceLinked="1"/>
        <c:tickLblPos val="nextTo"/>
        <c:crossAx val="664062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>
              <a:solidFill>
                <a:srgbClr val="002060"/>
              </a:solidFill>
              <a:latin typeface="Arial Narrow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частные!$A$2</c:f>
              <c:strCache>
                <c:ptCount val="1"/>
                <c:pt idx="0">
                  <c:v>Прямые платежи (млрд.тенге)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частные!$B$1:$K$1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частные!$B$2:$K$2</c:f>
              <c:numCache>
                <c:formatCode>0</c:formatCode>
                <c:ptCount val="10"/>
                <c:pt idx="0">
                  <c:v>164.86826136741306</c:v>
                </c:pt>
                <c:pt idx="1">
                  <c:v>199.23272833200008</c:v>
                </c:pt>
                <c:pt idx="2">
                  <c:v>265.75291040599984</c:v>
                </c:pt>
                <c:pt idx="3">
                  <c:v>318.2940479999998</c:v>
                </c:pt>
                <c:pt idx="4">
                  <c:v>280.91752131999999</c:v>
                </c:pt>
                <c:pt idx="5">
                  <c:v>398.96908939999997</c:v>
                </c:pt>
                <c:pt idx="6">
                  <c:v>573.44837005882391</c:v>
                </c:pt>
                <c:pt idx="7">
                  <c:v>550.15086570588232</c:v>
                </c:pt>
                <c:pt idx="8">
                  <c:v>583.0479207941172</c:v>
                </c:pt>
                <c:pt idx="9">
                  <c:v>656.34587439999996</c:v>
                </c:pt>
              </c:numCache>
            </c:numRef>
          </c:val>
        </c:ser>
        <c:ser>
          <c:idx val="1"/>
          <c:order val="1"/>
          <c:tx>
            <c:strRef>
              <c:f>частные!$A$3</c:f>
              <c:strCache>
                <c:ptCount val="1"/>
                <c:pt idx="0">
                  <c:v>ДМС + предприятия (млрд.тенге)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частные!$B$1:$K$1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частные!$B$3:$K$3</c:f>
              <c:numCache>
                <c:formatCode>0</c:formatCode>
                <c:ptCount val="10"/>
                <c:pt idx="0">
                  <c:v>22.328151999999999</c:v>
                </c:pt>
                <c:pt idx="1">
                  <c:v>27.199392700000001</c:v>
                </c:pt>
                <c:pt idx="2">
                  <c:v>37.405196000000011</c:v>
                </c:pt>
                <c:pt idx="3">
                  <c:v>43.425582000000013</c:v>
                </c:pt>
                <c:pt idx="4">
                  <c:v>51.340593000000005</c:v>
                </c:pt>
                <c:pt idx="5">
                  <c:v>57.824391000000006</c:v>
                </c:pt>
                <c:pt idx="6">
                  <c:v>72.170765999999958</c:v>
                </c:pt>
                <c:pt idx="7">
                  <c:v>76.724047999999982</c:v>
                </c:pt>
                <c:pt idx="8">
                  <c:v>96.472685999999982</c:v>
                </c:pt>
                <c:pt idx="9">
                  <c:v>120.12755</c:v>
                </c:pt>
              </c:numCache>
            </c:numRef>
          </c:val>
        </c:ser>
        <c:overlap val="100"/>
        <c:axId val="61801600"/>
        <c:axId val="61803136"/>
      </c:barChart>
      <c:catAx>
        <c:axId val="61801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1803136"/>
        <c:crosses val="autoZero"/>
        <c:auto val="1"/>
        <c:lblAlgn val="ctr"/>
        <c:lblOffset val="100"/>
      </c:catAx>
      <c:valAx>
        <c:axId val="61803136"/>
        <c:scaling>
          <c:orientation val="minMax"/>
        </c:scaling>
        <c:delete val="1"/>
        <c:axPos val="l"/>
        <c:numFmt formatCode="0" sourceLinked="1"/>
        <c:tickLblPos val="nextTo"/>
        <c:crossAx val="618016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b="1">
              <a:solidFill>
                <a:srgbClr val="002060"/>
              </a:solidFill>
              <a:latin typeface="Arial Narrow" pitchFamily="34" charset="0"/>
            </a:defRPr>
          </a:pPr>
          <a:endParaRPr lang="ru-RU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0.54036</cdr:x>
      <cdr:y>0.54905</cdr:y>
    </cdr:from>
    <cdr:to>
      <cdr:x>0.61122</cdr:x>
      <cdr:y>0.69438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4357718" y="2428892"/>
          <a:ext cx="571504" cy="64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latin typeface="Arial Narrow" pitchFamily="34" charset="0"/>
            </a:rPr>
            <a:t>3,6%</a:t>
          </a:r>
          <a:endParaRPr kumimoji="0" lang="ru-RU" sz="1400" b="1" i="0" u="none" strike="noStrike" kern="1200" cap="none" spc="0" normalizeH="0" baseline="0" noProof="0" dirty="0">
            <a:ln>
              <a:noFill/>
            </a:ln>
            <a:solidFill>
              <a:srgbClr val="C00000"/>
            </a:solidFill>
            <a:effectLst/>
            <a:uLnTx/>
            <a:uFillTx/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0.44292</cdr:x>
      <cdr:y>0.54905</cdr:y>
    </cdr:from>
    <cdr:to>
      <cdr:x>0.51378</cdr:x>
      <cdr:y>0.69438</cdr:y>
    </cdr:to>
    <cdr:sp macro="" textlink="">
      <cdr:nvSpPr>
        <cdr:cNvPr id="3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3571900" y="2428892"/>
          <a:ext cx="571504" cy="64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latin typeface="Arial Narrow" pitchFamily="34" charset="0"/>
            </a:rPr>
            <a:t>3,6%</a:t>
          </a:r>
          <a:endParaRPr kumimoji="0" lang="ru-RU" sz="1400" b="1" i="0" u="none" strike="noStrike" kern="1200" cap="none" spc="0" normalizeH="0" baseline="0" noProof="0" dirty="0">
            <a:ln>
              <a:noFill/>
            </a:ln>
            <a:solidFill>
              <a:srgbClr val="C00000"/>
            </a:solidFill>
            <a:effectLst/>
            <a:uLnTx/>
            <a:uFillTx/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0.6378</cdr:x>
      <cdr:y>0.51675</cdr:y>
    </cdr:from>
    <cdr:to>
      <cdr:x>0.70867</cdr:x>
      <cdr:y>0.66209</cdr:y>
    </cdr:to>
    <cdr:sp macro="" textlink="">
      <cdr:nvSpPr>
        <cdr:cNvPr id="4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5143536" y="2286016"/>
          <a:ext cx="571536" cy="64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latin typeface="Arial Narrow" pitchFamily="34" charset="0"/>
            </a:rPr>
            <a:t>3,8%</a:t>
          </a:r>
          <a:endParaRPr kumimoji="0" lang="ru-RU" sz="1400" b="1" i="0" u="none" strike="noStrike" kern="1200" cap="none" spc="0" normalizeH="0" baseline="0" noProof="0" dirty="0">
            <a:ln>
              <a:noFill/>
            </a:ln>
            <a:solidFill>
              <a:srgbClr val="C00000"/>
            </a:solidFill>
            <a:effectLst/>
            <a:uLnTx/>
            <a:uFillTx/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0.73524</cdr:x>
      <cdr:y>0.48445</cdr:y>
    </cdr:from>
    <cdr:to>
      <cdr:x>0.80611</cdr:x>
      <cdr:y>0.62979</cdr:y>
    </cdr:to>
    <cdr:sp macro="" textlink="">
      <cdr:nvSpPr>
        <cdr:cNvPr id="5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5929354" y="2143140"/>
          <a:ext cx="571536" cy="64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latin typeface="Arial Narrow" pitchFamily="34" charset="0"/>
            </a:rPr>
            <a:t>3,3%</a:t>
          </a:r>
          <a:endParaRPr kumimoji="0" lang="ru-RU" sz="1400" b="1" i="0" u="none" strike="noStrike" kern="1200" cap="none" spc="0" normalizeH="0" baseline="0" noProof="0" dirty="0">
            <a:ln>
              <a:noFill/>
            </a:ln>
            <a:solidFill>
              <a:srgbClr val="C00000"/>
            </a:solidFill>
            <a:effectLst/>
            <a:uLnTx/>
            <a:uFillTx/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0.82382</cdr:x>
      <cdr:y>0.4683</cdr:y>
    </cdr:from>
    <cdr:to>
      <cdr:x>0.8947</cdr:x>
      <cdr:y>0.61364</cdr:y>
    </cdr:to>
    <cdr:sp macro="" textlink="">
      <cdr:nvSpPr>
        <cdr:cNvPr id="6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6643734" y="2071702"/>
          <a:ext cx="571536" cy="642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latin typeface="Arial Narrow" pitchFamily="34" charset="0"/>
            </a:rPr>
            <a:t>3,8%</a:t>
          </a:r>
          <a:endParaRPr kumimoji="0" lang="ru-RU" sz="1400" b="1" i="0" u="none" strike="noStrike" kern="1200" cap="none" spc="0" normalizeH="0" baseline="0" noProof="0" dirty="0">
            <a:ln>
              <a:noFill/>
            </a:ln>
            <a:solidFill>
              <a:srgbClr val="C00000"/>
            </a:solidFill>
            <a:effectLst/>
            <a:uLnTx/>
            <a:uFillTx/>
            <a:latin typeface="Arial Narrow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zabirova.elmira@inbox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7CD5108-8BD5-4111-8BC4-29F85417239B}"/>
              </a:ext>
            </a:extLst>
          </p:cNvPr>
          <p:cNvSpPr/>
          <p:nvPr/>
        </p:nvSpPr>
        <p:spPr>
          <a:xfrm>
            <a:off x="571472" y="214290"/>
            <a:ext cx="8322469" cy="505919"/>
          </a:xfrm>
          <a:prstGeom prst="rect">
            <a:avLst/>
          </a:prstGeom>
        </p:spPr>
        <p:txBody>
          <a:bodyPr wrap="square" lIns="74306" tIns="37153" rIns="74306" bIns="37153">
            <a:spAutoFit/>
          </a:bodyPr>
          <a:lstStyle/>
          <a:p>
            <a:pPr algn="ctr"/>
            <a:r>
              <a:rPr lang="ru-RU" sz="2800" b="1" dirty="0" smtClean="0">
                <a:ln w="0"/>
                <a:solidFill>
                  <a:srgbClr val="002060"/>
                </a:solidFill>
                <a:latin typeface="Arial Narrow" pitchFamily="34" charset="0"/>
              </a:rPr>
              <a:t>НАЦИОНАЛЬНЫЕ СЧЕТА ЗДРАВООХРАНЕНИЯ</a:t>
            </a:r>
            <a:endParaRPr lang="ru-RU" sz="2800" b="1" dirty="0">
              <a:ln w="0"/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22536" name="Picture 8" descr="C:\Users\zabirova_e\Desktop\Методички и РВ\Методичка по написанию полиси бриф\OECD-social-shar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2643206" cy="1066801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214282" y="1071546"/>
            <a:ext cx="8634222" cy="536696"/>
          </a:xfrm>
          <a:prstGeom prst="rect">
            <a:avLst/>
          </a:prstGeom>
          <a:noFill/>
          <a:ln w="19050">
            <a:noFill/>
          </a:ln>
        </p:spPr>
        <p:txBody>
          <a:bodyPr wrap="square" lIns="74306" tIns="37153" rIns="74306" bIns="37153" rtlCol="0">
            <a:spAutoFit/>
          </a:bodyPr>
          <a:lstStyle/>
          <a:p>
            <a:pPr marL="82510" algn="ctr"/>
            <a:r>
              <a:rPr lang="ru-RU" sz="1500" b="1" dirty="0" smtClean="0">
                <a:solidFill>
                  <a:srgbClr val="002060"/>
                </a:solidFill>
                <a:latin typeface="Arial Narrow" pitchFamily="34" charset="0"/>
              </a:rPr>
              <a:t>НСЗ – система регулярного, всестороннего и последовательного мониторинга финансовых потоков в системе здравоохранения страны используемая для оценки распределения ресурсов здравоохранения.</a:t>
            </a:r>
          </a:p>
        </p:txBody>
      </p:sp>
      <p:pic>
        <p:nvPicPr>
          <p:cNvPr id="22538" name="Picture 10" descr="C:\Users\zabirova_e\Desktop\Методички и РВ\Eurostat__1__62443955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071942"/>
            <a:ext cx="2526662" cy="1214446"/>
          </a:xfrm>
          <a:prstGeom prst="rect">
            <a:avLst/>
          </a:prstGeom>
          <a:noFill/>
        </p:spPr>
      </p:pic>
      <p:pic>
        <p:nvPicPr>
          <p:cNvPr id="22539" name="Picture 11" descr="C:\Users\zabirova_e\Desktop\Методички и РВ\logo-wh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661" y="2863620"/>
            <a:ext cx="3357586" cy="1268506"/>
          </a:xfrm>
          <a:prstGeom prst="rect">
            <a:avLst/>
          </a:prstGeom>
          <a:noFill/>
        </p:spPr>
      </p:pic>
      <p:sp>
        <p:nvSpPr>
          <p:cNvPr id="33" name="Скругленный прямоугольник 4"/>
          <p:cNvSpPr txBox="1"/>
          <p:nvPr/>
        </p:nvSpPr>
        <p:spPr>
          <a:xfrm>
            <a:off x="5286380" y="6286520"/>
            <a:ext cx="2685482" cy="2294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43345" tIns="43345" rIns="43345" bIns="43345" numCol="1" spcCol="1032" anchor="ctr" anchorCtr="0">
            <a:noAutofit/>
          </a:bodyPr>
          <a:lstStyle/>
          <a:p>
            <a:pPr algn="ctr" defTabSz="505688">
              <a:spcBef>
                <a:spcPct val="0"/>
              </a:spcBef>
            </a:pPr>
            <a:r>
              <a:rPr lang="ru-RU" sz="1600" b="1" i="1" dirty="0" smtClean="0">
                <a:solidFill>
                  <a:srgbClr val="C00000"/>
                </a:solidFill>
                <a:latin typeface="Arial Narrow" pitchFamily="34" charset="0"/>
              </a:rPr>
              <a:t>Более 190 стран мира</a:t>
            </a:r>
          </a:p>
        </p:txBody>
      </p:sp>
      <p:sp>
        <p:nvSpPr>
          <p:cNvPr id="36" name="Скругленный прямоугольник 4"/>
          <p:cNvSpPr txBox="1"/>
          <p:nvPr/>
        </p:nvSpPr>
        <p:spPr>
          <a:xfrm>
            <a:off x="1285852" y="6286520"/>
            <a:ext cx="2462045" cy="2294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43345" tIns="43345" rIns="43345" bIns="43345" numCol="1" spcCol="1032" anchor="ctr" anchorCtr="0">
            <a:noAutofit/>
          </a:bodyPr>
          <a:lstStyle/>
          <a:p>
            <a:pPr algn="ctr" defTabSz="505688">
              <a:spcBef>
                <a:spcPct val="0"/>
              </a:spcBef>
            </a:pPr>
            <a:r>
              <a:rPr lang="ru-RU" sz="1600" b="1" i="1" dirty="0" smtClean="0">
                <a:solidFill>
                  <a:srgbClr val="C00000"/>
                </a:solidFill>
                <a:latin typeface="Arial Narrow" pitchFamily="34" charset="0"/>
              </a:rPr>
              <a:t>Ежегодно с 2010 года</a:t>
            </a:r>
          </a:p>
        </p:txBody>
      </p:sp>
      <p:pic>
        <p:nvPicPr>
          <p:cNvPr id="17" name="Picture 2" descr="C:\Users\zabirova_e\Desktop\unnam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42852"/>
            <a:ext cx="714356" cy="714356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4286248" y="1857364"/>
            <a:ext cx="4714908" cy="3693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Arial Narrow" pitchFamily="34" charset="0"/>
              </a:rPr>
              <a:t>A System of Health Accounts 2011 methodology 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2052" name="Picture 4" descr="C:\Users\zabirova_e\Desktop\sha_1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48" y="2285992"/>
            <a:ext cx="4695837" cy="290301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</p:pic>
      <p:pic>
        <p:nvPicPr>
          <p:cNvPr id="1026" name="Picture 2" descr="C:\Users\zabirova_e\Desktop\imag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5429264"/>
            <a:ext cx="785818" cy="785818"/>
          </a:xfrm>
          <a:prstGeom prst="rect">
            <a:avLst/>
          </a:prstGeom>
          <a:noFill/>
        </p:spPr>
      </p:pic>
      <p:pic>
        <p:nvPicPr>
          <p:cNvPr id="1027" name="Picture 3" descr="C:\Users\zabirova_e\Desktop\71571617_w640_h640_flag-rk-1h2m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71670" y="5500702"/>
            <a:ext cx="1000132" cy="666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32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7270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 Narrow" pitchFamily="34" charset="0"/>
              </a:rPr>
              <a:t>Общие расходы на здравоохранение</a:t>
            </a:r>
            <a:endParaRPr lang="ru-RU" sz="28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1285860"/>
          <a:ext cx="8064501" cy="4423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858148" y="3143248"/>
            <a:ext cx="50009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3%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214678" y="3786190"/>
            <a:ext cx="571504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3,6%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428860" y="3929066"/>
            <a:ext cx="571536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3,8%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643042" y="4071942"/>
            <a:ext cx="571536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3,4%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857224" y="4143380"/>
            <a:ext cx="50009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4%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71472" y="5857892"/>
            <a:ext cx="8072494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dirty="0" smtClean="0">
                <a:solidFill>
                  <a:srgbClr val="002060"/>
                </a:solidFill>
                <a:latin typeface="Arial Narrow" pitchFamily="34" charset="0"/>
                <a:ea typeface="+mj-ea"/>
                <a:cs typeface="+mj-cs"/>
              </a:rPr>
              <a:t>Методика «</a:t>
            </a:r>
            <a:r>
              <a:rPr lang="en-US" sz="1200" b="1" i="1" dirty="0" smtClean="0">
                <a:solidFill>
                  <a:srgbClr val="002060"/>
                </a:solidFill>
                <a:latin typeface="Arial Narrow" pitchFamily="34" charset="0"/>
                <a:ea typeface="+mj-ea"/>
                <a:cs typeface="+mj-cs"/>
              </a:rPr>
              <a:t>A System of health accounts 2011</a:t>
            </a:r>
            <a:r>
              <a:rPr lang="ru-RU" sz="1200" b="1" i="1" dirty="0" smtClean="0">
                <a:solidFill>
                  <a:srgbClr val="002060"/>
                </a:solidFill>
                <a:latin typeface="Arial Narrow" pitchFamily="34" charset="0"/>
                <a:ea typeface="+mj-ea"/>
                <a:cs typeface="+mj-cs"/>
              </a:rPr>
              <a:t>» </a:t>
            </a:r>
            <a:r>
              <a:rPr kumimoji="0" lang="ru-RU" sz="1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не предусматривает расходы на инвестиции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pic>
        <p:nvPicPr>
          <p:cNvPr id="1026" name="Picture 2" descr="C:\Users\zabirova_e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714356" cy="714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846" y="142852"/>
            <a:ext cx="8501154" cy="7270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 Narrow" pitchFamily="34" charset="0"/>
              </a:rPr>
              <a:t>Структура общих расходов на здравоохранение</a:t>
            </a:r>
            <a:endParaRPr lang="ru-RU" sz="28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214282" y="1071546"/>
          <a:ext cx="857256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 descr="C:\Users\zabirova_e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68" y="142852"/>
            <a:ext cx="714356" cy="714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8572624" cy="7270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 Narrow" pitchFamily="34" charset="0"/>
              </a:rPr>
              <a:t>Структура текущих расходов на здравоохранение</a:t>
            </a:r>
            <a:endParaRPr lang="ru-RU" sz="28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28596" y="928670"/>
          <a:ext cx="8286807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zabirova_e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68" y="142852"/>
            <a:ext cx="714356" cy="714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42852"/>
            <a:ext cx="8072494" cy="727071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rgbClr val="002060"/>
                </a:solidFill>
                <a:latin typeface="Arial Narrow" pitchFamily="34" charset="0"/>
              </a:rPr>
              <a:t>Структура частных расходов на здравоохранение</a:t>
            </a:r>
            <a:endParaRPr lang="ru-RU" sz="2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5" name="Picture 2" descr="C:\Users\zabirova_e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68" y="142852"/>
            <a:ext cx="714356" cy="71435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/>
          <p:nvPr/>
        </p:nvGraphicFramePr>
        <p:xfrm>
          <a:off x="285720" y="1142984"/>
          <a:ext cx="8501122" cy="477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000240"/>
            <a:ext cx="8572560" cy="3071834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По вопросам формирования и совершенствования НСЗ:</a:t>
            </a: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/>
            </a:r>
            <a:b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Начальник отдела экономики здравоохранения </a:t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Республиканского центра развития здравоохранения</a:t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Забирова Эльмира Айдаровна</a:t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8 (7172) </a:t>
            </a: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>700 – 950 (вн.1030)</a:t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  <a:hlinkClick r:id="rId2"/>
              </a:rPr>
              <a:t>zabirova.elmira@inbox.ru</a:t>
            </a:r>
            <a: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en-US" sz="2000" b="1" i="1" dirty="0" smtClean="0">
                <a:solidFill>
                  <a:srgbClr val="002060"/>
                </a:solidFill>
                <a:latin typeface="Arial Narrow" pitchFamily="34" charset="0"/>
              </a:rPr>
              <a:t>zabirova_e@rcrz.kz</a:t>
            </a:r>
            <a:endParaRPr lang="ru-RU" sz="20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2" descr="C:\Users\zabirova_e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68" y="142852"/>
            <a:ext cx="714356" cy="714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100</Words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Общие расходы на здравоохранение</vt:lpstr>
      <vt:lpstr>Структура общих расходов на здравоохранение</vt:lpstr>
      <vt:lpstr>Структура текущих расходов на здравоохранение</vt:lpstr>
      <vt:lpstr>Структура частных расходов на здравоохранение</vt:lpstr>
      <vt:lpstr>По вопросам формирования и совершенствования НСЗ:  Начальник отдела экономики здравоохранения  Республиканского центра развития здравоохранения  Забирова Эльмира Айдаровна 8 (7172) 700 – 950 (вн.1030) zabirova.elmira@inbox.ru zabirova_e@rcrz.kz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расходы на здравоохранение</dc:title>
  <dc:creator>Эльмира А. Забирова</dc:creator>
  <cp:lastModifiedBy>mukhamadeyev_r</cp:lastModifiedBy>
  <cp:revision>36</cp:revision>
  <dcterms:created xsi:type="dcterms:W3CDTF">2021-02-05T05:05:00Z</dcterms:created>
  <dcterms:modified xsi:type="dcterms:W3CDTF">2021-02-08T04:33:07Z</dcterms:modified>
</cp:coreProperties>
</file>